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7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67" r:id="rId17"/>
    <p:sldId id="270" r:id="rId18"/>
    <p:sldId id="277" r:id="rId19"/>
    <p:sldId id="302" r:id="rId20"/>
    <p:sldId id="271" r:id="rId21"/>
    <p:sldId id="329" r:id="rId22"/>
    <p:sldId id="295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8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694A4-0829-AF42-849E-EAB7E455E540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DEFCE-89DB-A945-86E3-C3A1C668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FLDOE Graduation Requirements</a:t>
            </a:r>
            <a:r>
              <a:rPr lang="en-US" baseline="0" dirty="0" smtClean="0"/>
              <a:t> Handout</a:t>
            </a:r>
          </a:p>
          <a:p>
            <a:r>
              <a:rPr lang="en-US" sz="1200" b="1" baseline="30000" dirty="0" smtClean="0"/>
              <a:t>1</a:t>
            </a:r>
            <a:r>
              <a:rPr lang="en-US" sz="1200" b="1" dirty="0" smtClean="0"/>
              <a:t>Additional Math Notes for 2013/2014:</a:t>
            </a:r>
          </a:p>
          <a:p>
            <a:pPr marL="3492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Calibri"/>
                <a:cs typeface="Times New Roman"/>
              </a:rPr>
              <a:t>If enrolled in Algebra 2, must take  Algebra 2 EOC and will count for 30% of student’s final course grade once EOC is implemented.</a:t>
            </a:r>
          </a:p>
          <a:p>
            <a:pPr marL="344488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Industry Certifications that lead to college credit may substitute up to 2 math credits but NOT for Algebra 1 or Geometry.</a:t>
            </a:r>
          </a:p>
          <a:p>
            <a:r>
              <a:rPr lang="en-US" sz="1200" b="1" baseline="30000" dirty="0" smtClean="0"/>
              <a:t>2</a:t>
            </a:r>
            <a:r>
              <a:rPr lang="en-US" sz="1200" b="1" dirty="0" smtClean="0"/>
              <a:t>Science Substitutions for 2013/2014:</a:t>
            </a:r>
          </a:p>
          <a:p>
            <a:pPr marL="344488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Industry Certifications that lead to college credit may substitute up to 1 Science Credit but NOT for Biology 1.</a:t>
            </a:r>
          </a:p>
          <a:p>
            <a:pPr marL="344488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Not all science courses are considered equally rigorous.</a:t>
            </a:r>
          </a:p>
          <a:p>
            <a:pPr marL="6350"/>
            <a:r>
              <a:rPr lang="en-US" sz="1200" b="1" baseline="30000" dirty="0" smtClean="0"/>
              <a:t>3</a:t>
            </a:r>
            <a:r>
              <a:rPr lang="en-US" sz="1200" b="1" dirty="0" smtClean="0"/>
              <a:t>US History Notes:</a:t>
            </a:r>
            <a:endParaRPr lang="en-US" sz="1200" b="1" baseline="30000" dirty="0" smtClean="0">
              <a:ea typeface="Calibri"/>
              <a:cs typeface="Times New Roman"/>
            </a:endParaRPr>
          </a:p>
          <a:p>
            <a:pPr marL="344488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Students enrolled in Dual Enrollment/AP US History are not required to sit for the State US History End-of-Course Assessment.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E764-6A5A-B044-BC11-E91CF6CB4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 Admissions</a:t>
            </a:r>
            <a:r>
              <a:rPr lang="en-US" baseline="0" dirty="0" smtClean="0"/>
              <a:t>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E764-6A5A-B044-BC11-E91CF6CB4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F3A53B9-B0DB-884F-9F12-3CC5D9B70B1A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3AEFC040-56BD-5742-88AF-7F976AA47A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nd.com/join/sjohansen" TargetMode="External"/><Relationship Id="rId4" Type="http://schemas.openxmlformats.org/officeDocument/2006/relationships/hyperlink" Target="https://www.remind101.com/join/pascoh" TargetMode="External"/><Relationship Id="rId5" Type="http://schemas.openxmlformats.org/officeDocument/2006/relationships/hyperlink" Target="https://www.facebook.com/PascoHighSchoolCambridge" TargetMode="External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mind.com/join/phsaic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ASCO PIRATES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852057"/>
          </a:xfrm>
        </p:spPr>
        <p:txBody>
          <a:bodyPr/>
          <a:lstStyle/>
          <a:p>
            <a:r>
              <a:rPr lang="en-US" dirty="0" smtClean="0"/>
              <a:t>Online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25250"/>
            <a:ext cx="7416801" cy="3916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Reminder: In order for us to approve the class, we need a signed form. </a:t>
            </a:r>
          </a:p>
          <a:p>
            <a:r>
              <a:rPr lang="en-US" dirty="0"/>
              <a:t>Summer classes </a:t>
            </a:r>
            <a:r>
              <a:rPr lang="en-US" dirty="0" smtClean="0"/>
              <a:t>need </a:t>
            </a:r>
            <a:r>
              <a:rPr lang="en-US" dirty="0"/>
              <a:t>to be </a:t>
            </a:r>
            <a:r>
              <a:rPr lang="en-US" dirty="0" smtClean="0"/>
              <a:t>approved by </a:t>
            </a:r>
            <a:r>
              <a:rPr lang="en-US" dirty="0"/>
              <a:t>the end of this school </a:t>
            </a:r>
            <a:r>
              <a:rPr lang="en-US" dirty="0" smtClean="0"/>
              <a:t>year.</a:t>
            </a:r>
          </a:p>
          <a:p>
            <a:pPr lvl="1"/>
            <a:r>
              <a:rPr lang="en-US" dirty="0"/>
              <a:t>If you plan to finish the online course during the summer you may begin at anytime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2016/2017 Online courses:</a:t>
            </a:r>
          </a:p>
          <a:p>
            <a:pPr indent="228600"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700" dirty="0" smtClean="0"/>
              <a:t>Please specify on your course card which online class you would like to take and whether or not you would like a study hall.</a:t>
            </a:r>
          </a:p>
          <a:p>
            <a:pPr indent="228600">
              <a:lnSpc>
                <a:spcPct val="11000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sz="1700" dirty="0" smtClean="0"/>
              <a:t>If you would like the online class to be part of your 6 period day in the Fall of 2016 you must wait until July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to begin. 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5060"/>
            <a:ext cx="6508377" cy="1143000"/>
          </a:xfrm>
        </p:spPr>
        <p:txBody>
          <a:bodyPr/>
          <a:lstStyle/>
          <a:p>
            <a:r>
              <a:rPr lang="en-US" dirty="0" smtClean="0"/>
              <a:t>State University 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8783"/>
            <a:ext cx="6508377" cy="497043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800" dirty="0" smtClean="0"/>
              <a:t>Minimum Admission Requirements</a:t>
            </a:r>
          </a:p>
          <a:p>
            <a:r>
              <a:rPr lang="en-US" sz="4800" dirty="0" smtClean="0"/>
              <a:t>16 Credits of </a:t>
            </a:r>
            <a:r>
              <a:rPr lang="en-US" sz="4800" dirty="0"/>
              <a:t>c</a:t>
            </a:r>
            <a:r>
              <a:rPr lang="en-US" sz="4800" dirty="0" smtClean="0"/>
              <a:t>ollege preparatory academic courses</a:t>
            </a:r>
          </a:p>
          <a:p>
            <a:r>
              <a:rPr lang="en-US" sz="4800" dirty="0" smtClean="0"/>
              <a:t>4 Math credits Algebra 1 and above</a:t>
            </a:r>
          </a:p>
          <a:p>
            <a:r>
              <a:rPr lang="en-US" sz="4800" dirty="0" smtClean="0"/>
              <a:t>2 Foreign Language courses </a:t>
            </a:r>
          </a:p>
          <a:p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counts? Every college is different: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Academically rigorous courses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GPA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SAT or ACT scores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Extra Curricular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Letters of Recommendation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800" dirty="0" smtClean="0"/>
              <a:t>Admissions Essay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326" y="3074554"/>
            <a:ext cx="3238500" cy="2501900"/>
          </a:xfrm>
          <a:prstGeom prst="rect">
            <a:avLst/>
          </a:prstGeom>
        </p:spPr>
      </p:pic>
      <p:pic>
        <p:nvPicPr>
          <p:cNvPr id="5" name="Picture 4" descr="CambridgeCrestEdi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6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and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59" y="2406065"/>
            <a:ext cx="6508377" cy="3916363"/>
          </a:xfrm>
        </p:spPr>
        <p:txBody>
          <a:bodyPr/>
          <a:lstStyle/>
          <a:p>
            <a:r>
              <a:rPr lang="en-US" dirty="0" smtClean="0"/>
              <a:t>What are they and why do they matter?</a:t>
            </a:r>
          </a:p>
          <a:p>
            <a:r>
              <a:rPr lang="en-US" dirty="0" smtClean="0"/>
              <a:t>Do I need to prepare or study for these?</a:t>
            </a:r>
          </a:p>
          <a:p>
            <a:r>
              <a:rPr lang="en-US" dirty="0" smtClean="0"/>
              <a:t>When do I take the PSAT?</a:t>
            </a:r>
          </a:p>
          <a:p>
            <a:r>
              <a:rPr lang="en-US" dirty="0" smtClean="0"/>
              <a:t>When do I take the SAT and ACT?</a:t>
            </a:r>
          </a:p>
          <a:p>
            <a:r>
              <a:rPr lang="en-US" dirty="0" smtClean="0"/>
              <a:t>What resources are available?</a:t>
            </a:r>
            <a:endParaRPr lang="en-US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29" y="406401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3456"/>
            <a:ext cx="6508377" cy="1143000"/>
          </a:xfrm>
        </p:spPr>
        <p:txBody>
          <a:bodyPr/>
          <a:lstStyle/>
          <a:p>
            <a:pPr algn="ctr"/>
            <a:r>
              <a:rPr lang="en-US" dirty="0" smtClean="0"/>
              <a:t>Important Notes for Upcoming Seniors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59" y="1990428"/>
            <a:ext cx="6508377" cy="3916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Finish Junior year strong these are the last semester grades on your college application!</a:t>
            </a:r>
          </a:p>
          <a:p>
            <a:r>
              <a:rPr lang="en-US" dirty="0" smtClean="0"/>
              <a:t>We will be hosting a senior parent night in the fall.</a:t>
            </a:r>
          </a:p>
          <a:p>
            <a:r>
              <a:rPr lang="en-US" dirty="0" smtClean="0"/>
              <a:t>You should be registered to take the SAT and ACT before the end of the school year.</a:t>
            </a:r>
          </a:p>
          <a:p>
            <a:r>
              <a:rPr lang="en-US" dirty="0" smtClean="0"/>
              <a:t>It is important to check the application window status for the Universities you are interested in. </a:t>
            </a:r>
          </a:p>
          <a:p>
            <a:r>
              <a:rPr lang="en-US" dirty="0" smtClean="0"/>
              <a:t>To do this summer: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Study for SAT/ACT retake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Tour and research Universities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Work on senior resume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Finish community service</a:t>
            </a:r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29" y="406401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6309"/>
            <a:ext cx="6508377" cy="1143000"/>
          </a:xfrm>
        </p:spPr>
        <p:txBody>
          <a:bodyPr/>
          <a:lstStyle/>
          <a:p>
            <a:pPr algn="ctr"/>
            <a:r>
              <a:rPr lang="en-US" dirty="0" smtClean="0"/>
              <a:t>Community Service </a:t>
            </a:r>
            <a:br>
              <a:rPr lang="en-US" dirty="0" smtClean="0"/>
            </a:br>
            <a:r>
              <a:rPr lang="en-US" dirty="0" smtClean="0"/>
              <a:t>for Bright Futures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0" y="1916536"/>
            <a:ext cx="8155710" cy="46412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Should be altruistic in nature.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Serve the community directly or any non-profit organization.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Should be varied (it is recommended, not required, to have a maximum of 25 hours from the same organization).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Church service must benefit the community directly, not solely the church.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6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i="1" dirty="0" smtClean="0"/>
              <a:t>If you are unsure if it will count, please email Mrs. Johansen or submit a  Pre-Approval for.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i="1" dirty="0" smtClean="0"/>
              <a:t>Where do I get a Pre-Approval form and hours log form?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i="1" dirty="0" smtClean="0"/>
              <a:t>Back guidance desk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sz="1600" i="1" dirty="0" smtClean="0"/>
              <a:t>PHS Website- Cambridge page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endParaRPr lang="en-US" sz="1600" i="1" dirty="0"/>
          </a:p>
          <a:p>
            <a:pPr marL="228600" lvl="1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i="1" dirty="0" smtClean="0"/>
              <a:t>Please keep a hard copy of all completed forms and turn the original in to Mrs. Johansen (These are entered quarterly).</a:t>
            </a:r>
            <a:endParaRPr lang="en-US" sz="1600" i="1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8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6309"/>
            <a:ext cx="6508377" cy="1143000"/>
          </a:xfrm>
        </p:spPr>
        <p:txBody>
          <a:bodyPr/>
          <a:lstStyle/>
          <a:p>
            <a:r>
              <a:rPr lang="en-US" dirty="0" smtClean="0"/>
              <a:t>Bright Futures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70171"/>
            <a:ext cx="8155710" cy="48029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Under the AICE Diploma there are 2 options for earning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/>
              <a:t>Bright </a:t>
            </a:r>
            <a:r>
              <a:rPr lang="en-US" dirty="0"/>
              <a:t>Futures</a:t>
            </a:r>
            <a:r>
              <a:rPr lang="en-US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u="sng" dirty="0"/>
              <a:t>Option </a:t>
            </a:r>
            <a:r>
              <a:rPr lang="en-US" u="sng" dirty="0" smtClean="0"/>
              <a:t>1</a:t>
            </a:r>
            <a:r>
              <a:rPr lang="en-US" dirty="0" smtClean="0"/>
              <a:t>: Students </a:t>
            </a:r>
            <a:r>
              <a:rPr lang="en-US" dirty="0"/>
              <a:t>who </a:t>
            </a:r>
            <a:r>
              <a:rPr lang="en-US" b="1" dirty="0"/>
              <a:t>earn the </a:t>
            </a:r>
            <a:r>
              <a:rPr lang="en-US" b="1" dirty="0" smtClean="0"/>
              <a:t>CIE AICE </a:t>
            </a:r>
            <a:r>
              <a:rPr lang="en-US" b="1" dirty="0"/>
              <a:t>diploma </a:t>
            </a:r>
            <a:r>
              <a:rPr lang="en-US" dirty="0" smtClean="0"/>
              <a:t>and </a:t>
            </a:r>
            <a:r>
              <a:rPr lang="en-US" b="1" dirty="0" smtClean="0"/>
              <a:t>complete 100 hours of community service</a:t>
            </a:r>
            <a:r>
              <a:rPr lang="en-US" dirty="0" smtClean="0"/>
              <a:t> will </a:t>
            </a:r>
            <a:r>
              <a:rPr lang="en-US" dirty="0"/>
              <a:t>be awarded the Florida Academic Scholars </a:t>
            </a:r>
            <a:r>
              <a:rPr lang="en-US" dirty="0" smtClean="0"/>
              <a:t>scholarship.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700" dirty="0" smtClean="0"/>
              <a:t>*</a:t>
            </a:r>
            <a:r>
              <a:rPr lang="en-US" sz="1700" i="1" dirty="0"/>
              <a:t>These students are exempt from meeting the GPA and SAT/ACT Requirements</a:t>
            </a:r>
            <a:r>
              <a:rPr lang="en-US" sz="17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u="sng" dirty="0"/>
              <a:t>Option </a:t>
            </a:r>
            <a:r>
              <a:rPr lang="en-US" u="sng" dirty="0" smtClean="0"/>
              <a:t>2:</a:t>
            </a:r>
            <a:r>
              <a:rPr lang="en-US" dirty="0" smtClean="0"/>
              <a:t> For </a:t>
            </a:r>
            <a:r>
              <a:rPr lang="en-US" dirty="0"/>
              <a:t>students that do not earn the CIE AICE Diploma but </a:t>
            </a:r>
            <a:r>
              <a:rPr lang="en-US" b="1" dirty="0"/>
              <a:t>complete the AICE Curriculum: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Florida Academic Scholars: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1290 </a:t>
            </a:r>
            <a:r>
              <a:rPr lang="en-US" dirty="0"/>
              <a:t>SAT or 29 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100 </a:t>
            </a:r>
            <a:r>
              <a:rPr lang="en-US" dirty="0"/>
              <a:t>hours Community Service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/>
              <a:t>Florida Medallion Scholars: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1170 </a:t>
            </a:r>
            <a:r>
              <a:rPr lang="en-US" dirty="0"/>
              <a:t>SAT or 26 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75 Hours </a:t>
            </a:r>
            <a:r>
              <a:rPr lang="en-US" dirty="0"/>
              <a:t>of Community Service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700" dirty="0"/>
              <a:t>*</a:t>
            </a:r>
            <a:r>
              <a:rPr lang="en-US" sz="1700" i="1" dirty="0"/>
              <a:t>Students who meet these requirements are exempt from meeting the </a:t>
            </a:r>
            <a:r>
              <a:rPr lang="en-US" sz="1700" i="1" dirty="0" smtClean="0"/>
              <a:t>GPA requirement.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7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/>
              <a:t>*Please check the PHS website for more information.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700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4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10</a:t>
            </a:r>
            <a:r>
              <a:rPr lang="en-US" baseline="30000" dirty="0" smtClean="0">
                <a:latin typeface="Century Gothic"/>
                <a:cs typeface="Century Gothic"/>
              </a:rPr>
              <a:t>th</a:t>
            </a:r>
            <a:r>
              <a:rPr lang="en-US" dirty="0" smtClean="0">
                <a:latin typeface="Century Gothic"/>
                <a:cs typeface="Century Gothic"/>
              </a:rPr>
              <a:t> Grade Academic Courses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3627"/>
              </p:ext>
            </p:extLst>
          </p:nvPr>
        </p:nvGraphicFramePr>
        <p:xfrm>
          <a:off x="158749" y="2046454"/>
          <a:ext cx="8794750" cy="41688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36652"/>
                <a:gridCol w="5858098"/>
              </a:tblGrid>
              <a:tr h="3113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cs typeface="Century Gothic"/>
                        </a:rPr>
                        <a:t>Subject</a:t>
                      </a:r>
                      <a:endParaRPr lang="en-US" sz="16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cs typeface="Century Gothic"/>
                        </a:rPr>
                        <a:t>Course Title</a:t>
                      </a:r>
                      <a:endParaRPr lang="en-US" sz="16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5603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/>
                          <a:cs typeface="Century Gothic"/>
                        </a:rPr>
                        <a:t>English</a:t>
                      </a:r>
                      <a:endParaRPr lang="en-US" sz="140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Pre-AICE English Literature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60323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Social Studies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AS U.S.</a:t>
                      </a:r>
                      <a:r>
                        <a:rPr lang="en-US" sz="1400" baseline="0" dirty="0" smtClean="0">
                          <a:effectLst/>
                          <a:latin typeface="Century Gothic"/>
                          <a:cs typeface="Century Gothic"/>
                        </a:rPr>
                        <a:t> History or Honors U.S. History </a:t>
                      </a:r>
                      <a:endParaRPr lang="en-US" sz="1400" dirty="0" smtClean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56036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Science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Pre</a:t>
                      </a: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-AICE </a:t>
                      </a: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Chemistry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58320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Math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Honors Geometry/Pre-AICE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 Math 2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(if you took Algebra 1 in 9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Honors Algebra 2/Pre-AICE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 Math 3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(if you took Honors Geometry in 9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  <a:b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AICE Mathematics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-Probability &amp; Statistics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(if you took Honors Algebra 2 in 9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  <a:endParaRPr lang="en-US" sz="1400" baseline="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  <a:endParaRPr lang="en-US" sz="140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Pre-Calculus (if you took Honors Algebra 2 in 9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11</a:t>
            </a:r>
            <a:r>
              <a:rPr lang="en-US" baseline="30000" dirty="0" smtClean="0">
                <a:latin typeface="Century Gothic"/>
                <a:cs typeface="Century Gothic"/>
              </a:rPr>
              <a:t>th</a:t>
            </a:r>
            <a:r>
              <a:rPr lang="en-US" dirty="0" smtClean="0">
                <a:latin typeface="Century Gothic"/>
                <a:cs typeface="Century Gothic"/>
              </a:rPr>
              <a:t> Grade Academic Courses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01629"/>
              </p:ext>
            </p:extLst>
          </p:nvPr>
        </p:nvGraphicFramePr>
        <p:xfrm>
          <a:off x="75440" y="2128527"/>
          <a:ext cx="9068562" cy="4506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03165"/>
                <a:gridCol w="6765397"/>
              </a:tblGrid>
              <a:tr h="198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cs typeface="Century Gothic"/>
                        </a:rPr>
                        <a:t>Subject</a:t>
                      </a:r>
                      <a:endParaRPr lang="en-US" sz="14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cs typeface="Century Gothic"/>
                        </a:rPr>
                        <a:t>Course Title</a:t>
                      </a:r>
                      <a:endParaRPr lang="en-US" sz="14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3975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English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AICE English</a:t>
                      </a:r>
                      <a:r>
                        <a:rPr lang="en-US" sz="1400" baseline="0" dirty="0" smtClean="0">
                          <a:effectLst/>
                          <a:latin typeface="Century Gothic"/>
                          <a:cs typeface="Century Gothic"/>
                        </a:rPr>
                        <a:t> Language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4525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Social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 Studies Elective </a:t>
                      </a:r>
                      <a:endParaRPr lang="en-US" sz="1400" dirty="0">
                        <a:effectLst/>
                        <a:latin typeface="+mn-lt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AICE Global Perspectives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9938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Science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AICE Biology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AICE Chemistry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AICE</a:t>
                      </a:r>
                      <a:r>
                        <a:rPr lang="en-US" sz="1400" baseline="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 Environmental Management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83290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Math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Circle one: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Honors Algebra 2/Pre-AICE Math 3 (if you took Honors Geometry in 10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  <a:b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</a:b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AICE Mathematics-Probability &amp; Statistics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(if you took Honors Algebra 2 in 10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  <a:endParaRPr lang="en-US" sz="1400" baseline="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  <a:endParaRPr lang="en-US" sz="140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Pre-Calculus (if you took Honors Algebra 2 in 10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  <a:endParaRPr lang="en-US" sz="1400" dirty="0" smtClean="0">
                        <a:effectLst/>
                        <a:latin typeface="+mn-lt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or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AP Calculus (if you took Pre-Calculus in 10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th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 Grade)</a:t>
                      </a:r>
                      <a:endParaRPr lang="en-US" sz="140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baseline="0" dirty="0" smtClean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12</a:t>
            </a:r>
            <a:r>
              <a:rPr lang="en-US" baseline="30000" dirty="0" smtClean="0">
                <a:latin typeface="Century Gothic"/>
                <a:cs typeface="Century Gothic"/>
              </a:rPr>
              <a:t>th</a:t>
            </a:r>
            <a:r>
              <a:rPr lang="en-US" dirty="0" smtClean="0">
                <a:latin typeface="Century Gothic"/>
                <a:cs typeface="Century Gothic"/>
              </a:rPr>
              <a:t> Grade Academic Courses</a:t>
            </a:r>
            <a:endParaRPr lang="en-US" dirty="0"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11740"/>
              </p:ext>
            </p:extLst>
          </p:nvPr>
        </p:nvGraphicFramePr>
        <p:xfrm>
          <a:off x="75440" y="2228272"/>
          <a:ext cx="9068562" cy="33421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03165"/>
                <a:gridCol w="6765397"/>
              </a:tblGrid>
              <a:tr h="254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cs typeface="Century Gothic"/>
                        </a:rPr>
                        <a:t>Subject</a:t>
                      </a:r>
                      <a:endParaRPr lang="en-US" sz="14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/>
                          <a:cs typeface="Century Gothic"/>
                        </a:rPr>
                        <a:t>Course Title</a:t>
                      </a:r>
                      <a:endParaRPr lang="en-US" sz="1400" b="1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39754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English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AICE English</a:t>
                      </a:r>
                      <a:r>
                        <a:rPr lang="en-US" sz="1400" baseline="0" dirty="0" smtClean="0">
                          <a:effectLst/>
                          <a:latin typeface="Century Gothic"/>
                          <a:cs typeface="Century Gothic"/>
                        </a:rPr>
                        <a:t> Literature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49875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cs typeface="Century Gothic"/>
                        </a:rPr>
                        <a:t>Social Studies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3 credits required – if already met may choose elective or elect to take another social studies course. </a:t>
                      </a:r>
                      <a:endParaRPr lang="en-US" sz="1400" dirty="0" smtClean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49645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/>
                          <a:cs typeface="Century Gothic"/>
                        </a:rPr>
                        <a:t>Science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three credits required- if already met may choose an elective or elect to take another science course. 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83290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Math</a:t>
                      </a:r>
                      <a:endParaRPr lang="en-US" sz="1400" dirty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Circle one: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AICE Mathematics-Probability &amp; Statistics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(if you took Honors Algebra 2 in 11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  <a:endParaRPr lang="en-US" sz="1400" baseline="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cs typeface="Century Gothic"/>
                        </a:rPr>
                        <a:t>or</a:t>
                      </a:r>
                      <a:endParaRPr lang="en-US" sz="140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Pre-Calculus (if you took Honors Algebra 2 in 11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cs typeface="Century Gothic"/>
                        </a:rPr>
                        <a:t>th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Century Gothic"/>
                        </a:rPr>
                        <a:t> Grade)</a:t>
                      </a:r>
                      <a:endParaRPr lang="en-US" sz="1400" dirty="0" smtClean="0">
                        <a:effectLst/>
                        <a:latin typeface="+mn-lt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or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AP Calculus (if you took Pre-Calculus in 11</a:t>
                      </a:r>
                      <a:r>
                        <a:rPr lang="en-US" sz="1400" baseline="3000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th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ＭＳ 明朝"/>
                          <a:cs typeface="Century Gothic"/>
                        </a:rPr>
                        <a:t> Grade)</a:t>
                      </a:r>
                      <a:endParaRPr lang="en-US" sz="1400" dirty="0" smtClean="0">
                        <a:effectLst/>
                        <a:latin typeface="+mn-lt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baseline="0" dirty="0" smtClean="0"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48650"/>
            <a:ext cx="85344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Welcome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507" y="1798160"/>
            <a:ext cx="76200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Century Gothic"/>
                <a:cs typeface="Century Gothic"/>
              </a:rPr>
              <a:t>We are excited you are here! </a:t>
            </a:r>
          </a:p>
          <a:p>
            <a:r>
              <a:rPr lang="en-US" sz="2200" dirty="0" smtClean="0">
                <a:latin typeface="Century Gothic"/>
                <a:cs typeface="Century Gothic"/>
              </a:rPr>
              <a:t>Tonight we will cover: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Graduation requirements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Assessment requirements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College admissions requirements 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Dual Enrollment &amp; Online course options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AICE Diploma Requirements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Cambridge </a:t>
            </a:r>
            <a:r>
              <a:rPr lang="en-US" dirty="0">
                <a:latin typeface="Century Gothic"/>
                <a:cs typeface="Century Gothic"/>
              </a:rPr>
              <a:t>c</a:t>
            </a:r>
            <a:r>
              <a:rPr lang="en-US" dirty="0" smtClean="0">
                <a:latin typeface="Century Gothic"/>
                <a:cs typeface="Century Gothic"/>
              </a:rPr>
              <a:t>ourse options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995" y="5273824"/>
            <a:ext cx="4260795" cy="1382670"/>
          </a:xfrm>
          <a:prstGeom prst="rect">
            <a:avLst/>
          </a:prstGeom>
        </p:spPr>
      </p:pic>
      <p:pic>
        <p:nvPicPr>
          <p:cNvPr id="5" name="Picture 4" descr="CambridgeCrestEdit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2722"/>
            <a:ext cx="6508377" cy="6834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Cambridge Elective Options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011" y="1819542"/>
            <a:ext cx="3999352" cy="4994570"/>
          </a:xfrm>
        </p:spPr>
        <p:txBody>
          <a:bodyPr numCol="1"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300" b="1" dirty="0" smtClean="0">
                <a:latin typeface="Century Gothic"/>
                <a:cs typeface="Century Gothic"/>
              </a:rPr>
              <a:t>AICE Level Electives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Art &amp; Design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>
                <a:cs typeface="Century Gothic"/>
              </a:rPr>
              <a:t>AICE Biology </a:t>
            </a:r>
            <a:endParaRPr lang="en-US" sz="3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Business Studies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>
                <a:cs typeface="Century Gothic"/>
              </a:rPr>
              <a:t>AICE Chemistry </a:t>
            </a:r>
            <a:r>
              <a:rPr lang="en-US" sz="3000" dirty="0" smtClean="0">
                <a:latin typeface="Century Gothic"/>
                <a:cs typeface="Century Gothic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>
                <a:cs typeface="Century Gothic"/>
              </a:rPr>
              <a:t>AICE Design and </a:t>
            </a:r>
            <a:r>
              <a:rPr lang="en-US" sz="3000" dirty="0" smtClean="0">
                <a:cs typeface="Century Gothic"/>
              </a:rPr>
              <a:t>Technology</a:t>
            </a:r>
            <a:endParaRPr lang="en-US" sz="3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cs typeface="Century Gothic"/>
              </a:rPr>
              <a:t>AICE </a:t>
            </a:r>
            <a:r>
              <a:rPr lang="en-US" sz="3000" dirty="0">
                <a:cs typeface="Century Gothic"/>
              </a:rPr>
              <a:t>Environmental Management </a:t>
            </a:r>
            <a:endParaRPr lang="en-US" sz="3000" dirty="0" smtClean="0"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>
                <a:cs typeface="Century Gothic"/>
              </a:rPr>
              <a:t>AICE Geography </a:t>
            </a:r>
            <a:endParaRPr lang="en-US" sz="3000" dirty="0" smtClean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Global Perspectives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Mathematics-Probability &amp; Statistics  </a:t>
            </a:r>
            <a:endParaRPr lang="en-US" sz="3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Psychology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</a:t>
            </a:r>
            <a:r>
              <a:rPr lang="en-US" sz="3000" dirty="0">
                <a:latin typeface="Century Gothic"/>
                <a:cs typeface="Century Gothic"/>
              </a:rPr>
              <a:t>Spanish </a:t>
            </a:r>
            <a:r>
              <a:rPr lang="en-US" sz="3000" dirty="0" smtClean="0">
                <a:latin typeface="Century Gothic"/>
                <a:cs typeface="Century Gothic"/>
              </a:rPr>
              <a:t>Language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</a:t>
            </a:r>
            <a:r>
              <a:rPr lang="en-US" sz="3000" dirty="0">
                <a:latin typeface="Century Gothic"/>
                <a:cs typeface="Century Gothic"/>
              </a:rPr>
              <a:t>Thinking Skills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000" dirty="0" smtClean="0">
                <a:latin typeface="Century Gothic"/>
                <a:cs typeface="Century Gothic"/>
              </a:rPr>
              <a:t>AICE U.S. History </a:t>
            </a:r>
            <a:endParaRPr lang="en-US" sz="3000" dirty="0">
              <a:latin typeface="Century Gothic"/>
              <a:cs typeface="Century Gothic"/>
            </a:endParaRPr>
          </a:p>
          <a:p>
            <a:endParaRPr lang="en-US" sz="2000" dirty="0">
              <a:latin typeface="Century Gothic"/>
              <a:cs typeface="Century Gothic"/>
            </a:endParaRPr>
          </a:p>
          <a:p>
            <a:endParaRPr lang="en-US" sz="1900" dirty="0" smtClean="0">
              <a:latin typeface="Lucida Calligraphy"/>
              <a:cs typeface="Lucida Calligraphy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000" y="1766457"/>
            <a:ext cx="4308763" cy="375442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700" b="1" dirty="0" smtClean="0">
                <a:cs typeface="Century Gothic"/>
              </a:rPr>
              <a:t>Pre-AICE Level Electives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 smtClean="0">
                <a:cs typeface="Century Gothic"/>
              </a:rPr>
              <a:t>Pre</a:t>
            </a:r>
            <a:r>
              <a:rPr lang="en-US" sz="1200" dirty="0">
                <a:cs typeface="Century Gothic"/>
              </a:rPr>
              <a:t>-AICE Design and Technology         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>
                <a:cs typeface="Century Gothic"/>
              </a:rPr>
              <a:t>Pre-AICE French 1 </a:t>
            </a:r>
            <a:endParaRPr lang="en-US" sz="1200" dirty="0" smtClean="0"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 smtClean="0">
                <a:cs typeface="Century Gothic"/>
              </a:rPr>
              <a:t>Pre-AICE French 2</a:t>
            </a:r>
            <a:endParaRPr lang="en-US" sz="1200" dirty="0"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>
                <a:cs typeface="Century Gothic"/>
              </a:rPr>
              <a:t>Pre-AICE Spanish 1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>
                <a:cs typeface="Century Gothic"/>
              </a:rPr>
              <a:t>Pre-AICE Spanish 2 </a:t>
            </a:r>
            <a:endParaRPr lang="en-US" sz="1200" dirty="0" smtClean="0">
              <a:cs typeface="Century Gothic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200" dirty="0" smtClean="0">
                <a:cs typeface="Century Gothic"/>
              </a:rPr>
              <a:t>Pre</a:t>
            </a:r>
            <a:r>
              <a:rPr lang="en-US" sz="1200" dirty="0">
                <a:cs typeface="Century Gothic"/>
              </a:rPr>
              <a:t>-AICE Spanish </a:t>
            </a:r>
            <a:r>
              <a:rPr lang="en-US" sz="1200" dirty="0" smtClean="0">
                <a:cs typeface="Century Gothic"/>
              </a:rPr>
              <a:t>3</a:t>
            </a:r>
            <a:endParaRPr lang="en-US" sz="1200" dirty="0" smtClean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900" dirty="0" smtClean="0">
              <a:latin typeface="Lucida Calligraphy"/>
              <a:cs typeface="Lucida Calligraphy"/>
            </a:endParaRPr>
          </a:p>
        </p:txBody>
      </p:sp>
      <p:pic>
        <p:nvPicPr>
          <p:cNvPr id="6" name="Picture 5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21854"/>
            <a:ext cx="6508377" cy="1143000"/>
          </a:xfrm>
        </p:spPr>
        <p:txBody>
          <a:bodyPr/>
          <a:lstStyle/>
          <a:p>
            <a:r>
              <a:rPr lang="en-US" dirty="0" smtClean="0"/>
              <a:t>Registration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6528"/>
            <a:ext cx="7162801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February 1</a:t>
            </a:r>
            <a:r>
              <a:rPr lang="en-US" baseline="30000" dirty="0" smtClean="0"/>
              <a:t>st</a:t>
            </a:r>
            <a:r>
              <a:rPr lang="en-US" dirty="0" smtClean="0"/>
              <a:t>- Pirate Curriculum Night 6 p.m.</a:t>
            </a:r>
          </a:p>
          <a:p>
            <a:r>
              <a:rPr lang="en-US" dirty="0" smtClean="0"/>
              <a:t>February 1</a:t>
            </a:r>
            <a:r>
              <a:rPr lang="en-US" baseline="30000" dirty="0" smtClean="0"/>
              <a:t>st</a:t>
            </a:r>
            <a:r>
              <a:rPr lang="en-US" dirty="0" smtClean="0"/>
              <a:t>-4</a:t>
            </a:r>
            <a:r>
              <a:rPr lang="en-US" baseline="30000" dirty="0" smtClean="0"/>
              <a:t>th</a:t>
            </a:r>
            <a:r>
              <a:rPr lang="en-US" dirty="0" smtClean="0"/>
              <a:t>- Elective &amp; academy teachers will have tables setup during lunches.</a:t>
            </a:r>
          </a:p>
          <a:p>
            <a:r>
              <a:rPr lang="en-US" dirty="0" smtClean="0"/>
              <a:t>February 4</a:t>
            </a:r>
            <a:r>
              <a:rPr lang="en-US" baseline="30000" dirty="0" smtClean="0"/>
              <a:t>th</a:t>
            </a:r>
            <a:r>
              <a:rPr lang="en-US" dirty="0" smtClean="0"/>
              <a:t>- Financial Aid Night 6 p.m. IRC (Upcoming Seniors)</a:t>
            </a:r>
          </a:p>
          <a:p>
            <a:r>
              <a:rPr lang="en-US" dirty="0" smtClean="0"/>
              <a:t>February 5</a:t>
            </a:r>
            <a:r>
              <a:rPr lang="en-US" baseline="30000" dirty="0" smtClean="0"/>
              <a:t>th</a:t>
            </a:r>
            <a:r>
              <a:rPr lang="en-US" dirty="0" smtClean="0"/>
              <a:t>- Students will be given their course cards to fill out and turn in during the activity period.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Please reference the PHS website under the Cambridge tab for more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7218"/>
            <a:ext cx="6508377" cy="1143000"/>
          </a:xfrm>
        </p:spPr>
        <p:txBody>
          <a:bodyPr/>
          <a:lstStyle/>
          <a:p>
            <a:r>
              <a:rPr lang="en-US" dirty="0" smtClean="0"/>
              <a:t>Program Highlights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9" y="2094349"/>
            <a:ext cx="8340437" cy="3955469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dirty="0" smtClean="0"/>
              <a:t>We currently have 308 students in the Cambridge </a:t>
            </a:r>
            <a:r>
              <a:rPr lang="en-US" dirty="0" err="1" smtClean="0"/>
              <a:t>Programme</a:t>
            </a:r>
            <a:r>
              <a:rPr lang="en-US" dirty="0" smtClean="0"/>
              <a:t>.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We will be administering 377 AICE examinations in 2016.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We have over 200 applicants for the incoming 9</a:t>
            </a:r>
            <a:r>
              <a:rPr lang="en-US" baseline="30000" dirty="0" smtClean="0"/>
              <a:t>th</a:t>
            </a:r>
            <a:r>
              <a:rPr lang="en-US" dirty="0" smtClean="0"/>
              <a:t> grade class.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Our Cambridge Ambassadors Club is involved in various service projects and fundraisers.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Our Thinking Skills pass rate was 76% in the first year. The three seniors who took the class and passed the test were easily able to transfer their credits into Ave Maria University, FSU and University of Alabama.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Our teachers have been consistently continuing their Cambridge professional development. 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marL="228600" lvl="1" indent="0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1" y="4393656"/>
            <a:ext cx="8382277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thank you for being a part of our Cambridge Family!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19" y="503238"/>
            <a:ext cx="7906851" cy="868362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Stay Informed…..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0636" y="1969252"/>
            <a:ext cx="7146637" cy="3916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Join </a:t>
            </a:r>
            <a:r>
              <a:rPr lang="en-US" dirty="0"/>
              <a:t>Remind 101:</a:t>
            </a:r>
          </a:p>
          <a:p>
            <a:pPr lvl="1"/>
            <a:r>
              <a:rPr lang="en-US" dirty="0"/>
              <a:t>To sign up for the Cambridge notifications, please visit </a:t>
            </a:r>
            <a:r>
              <a:rPr lang="en-US" u="sng" dirty="0">
                <a:hlinkClick r:id="rId2"/>
              </a:rPr>
              <a:t>https://www.remind.com/join/phsaice</a:t>
            </a:r>
            <a:r>
              <a:rPr lang="en-US" dirty="0"/>
              <a:t> or text </a:t>
            </a:r>
            <a:r>
              <a:rPr lang="en-US" b="1" dirty="0"/>
              <a:t>@</a:t>
            </a:r>
            <a:r>
              <a:rPr lang="en-US" b="1" dirty="0" err="1"/>
              <a:t>phsaice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b="1" dirty="0"/>
              <a:t>81010</a:t>
            </a:r>
            <a:r>
              <a:rPr lang="en-US" dirty="0"/>
              <a:t>. You can opt- out of messages at anytime by replying, 'unsubscribe @</a:t>
            </a:r>
            <a:r>
              <a:rPr lang="en-US" dirty="0" err="1"/>
              <a:t>phsaice</a:t>
            </a:r>
            <a:r>
              <a:rPr lang="en-US" dirty="0"/>
              <a:t>'. </a:t>
            </a:r>
            <a:endParaRPr lang="en-US" dirty="0" smtClean="0"/>
          </a:p>
          <a:p>
            <a:pPr lvl="1"/>
            <a:r>
              <a:rPr lang="en-US" dirty="0"/>
              <a:t>To sign up for the Cambridge notifications, please visit </a:t>
            </a:r>
            <a:r>
              <a:rPr lang="en-US" u="sng" dirty="0"/>
              <a:t>https:/</a:t>
            </a:r>
            <a:r>
              <a:rPr lang="en-US" u="sng" dirty="0" smtClean="0"/>
              <a:t>/</a:t>
            </a:r>
            <a:r>
              <a:rPr lang="en-US" u="sng" dirty="0" smtClean="0">
                <a:hlinkClick r:id="rId3"/>
              </a:rPr>
              <a:t>https://www.remind.com/join/sjohansen </a:t>
            </a:r>
            <a:r>
              <a:rPr lang="en-US" dirty="0" smtClean="0"/>
              <a:t>or </a:t>
            </a:r>
            <a:r>
              <a:rPr lang="en-US" dirty="0"/>
              <a:t>text </a:t>
            </a:r>
            <a:r>
              <a:rPr lang="en-US" b="1" dirty="0" smtClean="0"/>
              <a:t>@</a:t>
            </a:r>
            <a:r>
              <a:rPr lang="en-US" b="1" dirty="0" err="1" smtClean="0"/>
              <a:t>sjohansen</a:t>
            </a:r>
            <a:r>
              <a:rPr lang="en-US" b="1" dirty="0" smtClean="0"/>
              <a:t> </a:t>
            </a:r>
            <a:r>
              <a:rPr lang="en-US" dirty="0"/>
              <a:t>to </a:t>
            </a:r>
            <a:r>
              <a:rPr lang="en-US" b="1" dirty="0"/>
              <a:t>81010</a:t>
            </a:r>
            <a:r>
              <a:rPr lang="en-US" dirty="0"/>
              <a:t>. You can opt- out of messages at anytime by replying, 'unsubscribe </a:t>
            </a:r>
            <a:r>
              <a:rPr lang="en-US" dirty="0" smtClean="0"/>
              <a:t>@</a:t>
            </a:r>
            <a:r>
              <a:rPr lang="en-US" dirty="0" err="1" smtClean="0"/>
              <a:t>sjohansen</a:t>
            </a:r>
            <a:r>
              <a:rPr lang="en-US" dirty="0" smtClean="0"/>
              <a:t>'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To sign up for the Pasco High School notifications, please visit </a:t>
            </a:r>
            <a:r>
              <a:rPr lang="en-US" u="sng" dirty="0">
                <a:hlinkClick r:id="rId4"/>
              </a:rPr>
              <a:t>https://www.remind101.com/join/pascoh</a:t>
            </a:r>
            <a:r>
              <a:rPr lang="en-US" dirty="0"/>
              <a:t> or text </a:t>
            </a:r>
            <a:r>
              <a:rPr lang="en-US" b="1" dirty="0"/>
              <a:t>@</a:t>
            </a:r>
            <a:r>
              <a:rPr lang="en-US" b="1" dirty="0" err="1"/>
              <a:t>pascoh</a:t>
            </a:r>
            <a:r>
              <a:rPr lang="en-US" dirty="0"/>
              <a:t> to </a:t>
            </a:r>
            <a:r>
              <a:rPr lang="en-US" b="1" dirty="0"/>
              <a:t>81010</a:t>
            </a:r>
            <a:r>
              <a:rPr lang="en-US" dirty="0"/>
              <a:t>. You can opt- out of messages at anytime by replying, 'unsubscribe @</a:t>
            </a:r>
            <a:r>
              <a:rPr lang="en-US" dirty="0" err="1"/>
              <a:t>pascoh</a:t>
            </a:r>
            <a:r>
              <a:rPr lang="en-US" dirty="0"/>
              <a:t>'. </a:t>
            </a:r>
          </a:p>
          <a:p>
            <a:r>
              <a:rPr lang="en-US" dirty="0"/>
              <a:t>Like the PHS Cambridge Facebook </a:t>
            </a:r>
            <a:r>
              <a:rPr lang="en-US" dirty="0" smtClean="0"/>
              <a:t>Page:</a:t>
            </a:r>
          </a:p>
          <a:p>
            <a:pPr marL="0" indent="0">
              <a:buNone/>
            </a:pPr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://www.facebook.com/PascoHighSchoolCambridge</a:t>
            </a:r>
            <a:endParaRPr lang="en-US" dirty="0"/>
          </a:p>
          <a:p>
            <a:r>
              <a:rPr lang="en-US" dirty="0"/>
              <a:t>Follow Mrs. </a:t>
            </a:r>
            <a:r>
              <a:rPr lang="en-US" dirty="0" err="1"/>
              <a:t>Kadlub</a:t>
            </a:r>
            <a:r>
              <a:rPr lang="en-US" dirty="0"/>
              <a:t> on Twitter:</a:t>
            </a:r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PHS_Principal</a:t>
            </a:r>
            <a:r>
              <a:rPr lang="en-US" dirty="0"/>
              <a:t> </a:t>
            </a:r>
          </a:p>
        </p:txBody>
      </p:sp>
      <p:pic>
        <p:nvPicPr>
          <p:cNvPr id="6" name="Picture 5" descr="CambridgeCrestEdite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  <p:pic>
        <p:nvPicPr>
          <p:cNvPr id="7" name="Picture 6" descr="phot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21" y="4851315"/>
            <a:ext cx="1853311" cy="10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7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71945"/>
            <a:ext cx="6508377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FLDOE Standard Diploma Options &amp; Designations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Standard Diploma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 Credit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18 Credit </a:t>
            </a:r>
            <a:r>
              <a:rPr lang="en-US" dirty="0" err="1" smtClean="0"/>
              <a:t>Accel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AICE Cambridge Diploma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IB Diploma Curriculum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Diploma Designations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Scholar diploma designation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Merit diploma designation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FLDOE AICE Standard Diploma </a:t>
            </a:r>
            <a:br>
              <a:rPr lang="en-US" dirty="0" smtClean="0"/>
            </a:br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76" y="1803399"/>
            <a:ext cx="804352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24 Credits:</a:t>
            </a:r>
          </a:p>
          <a:p>
            <a:r>
              <a:rPr lang="en-US" dirty="0" smtClean="0"/>
              <a:t>4 English credits</a:t>
            </a:r>
          </a:p>
          <a:p>
            <a:r>
              <a:rPr lang="en-US" dirty="0" smtClean="0"/>
              <a:t>4 Math credits (Algebra 1 and Geometry)</a:t>
            </a:r>
          </a:p>
          <a:p>
            <a:r>
              <a:rPr lang="en-US" dirty="0" smtClean="0"/>
              <a:t>3 Science credits (Biology)</a:t>
            </a:r>
          </a:p>
          <a:p>
            <a:r>
              <a:rPr lang="en-US" dirty="0"/>
              <a:t>3</a:t>
            </a:r>
            <a:r>
              <a:rPr lang="en-US" dirty="0" smtClean="0"/>
              <a:t> Social Studies credits (World, U.S.)</a:t>
            </a:r>
          </a:p>
          <a:p>
            <a:r>
              <a:rPr lang="en-US" dirty="0" smtClean="0"/>
              <a:t>2 World Languages credits</a:t>
            </a:r>
          </a:p>
          <a:p>
            <a:r>
              <a:rPr lang="en-US" dirty="0" smtClean="0"/>
              <a:t>8 additional courses </a:t>
            </a:r>
          </a:p>
          <a:p>
            <a:pPr marL="0" indent="0">
              <a:buNone/>
            </a:pPr>
            <a:r>
              <a:rPr lang="en-US" sz="1400" b="1" dirty="0" smtClean="0"/>
              <a:t>(Must complete the CIE AICE Curriculum 7 classes)</a:t>
            </a:r>
          </a:p>
          <a:p>
            <a:pPr marL="0" indent="0">
              <a:buNone/>
            </a:pPr>
            <a:r>
              <a:rPr lang="en-US" b="1" dirty="0" smtClean="0"/>
              <a:t>Minimum 2.0 GPA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735" y="5067658"/>
            <a:ext cx="2018034" cy="1612541"/>
          </a:xfrm>
          <a:prstGeom prst="rect">
            <a:avLst/>
          </a:prstGeom>
        </p:spPr>
      </p:pic>
      <p:pic>
        <p:nvPicPr>
          <p:cNvPr id="6" name="Picture 5" descr="CambridgeCrestEdi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131"/>
            <a:ext cx="6508377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FLDOE AICE Exemptions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45728"/>
            <a:ext cx="7690360" cy="3916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Cambridge students are exempt from the following standard diploma graduation requirements</a:t>
            </a:r>
            <a:r>
              <a:rPr lang="en-US" sz="2000" dirty="0" smtClean="0">
                <a:latin typeface="Century Gothic"/>
                <a:cs typeface="Century Gothic"/>
              </a:rPr>
              <a:t>:</a:t>
            </a:r>
            <a:endParaRPr lang="en-US" sz="2000" dirty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Online </a:t>
            </a:r>
            <a:r>
              <a:rPr lang="en-US" sz="2000" dirty="0">
                <a:latin typeface="Century Gothic"/>
                <a:cs typeface="Century Gothic"/>
              </a:rPr>
              <a:t>Course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Economics </a:t>
            </a:r>
            <a:r>
              <a:rPr lang="en-US" sz="2000" dirty="0">
                <a:latin typeface="Century Gothic"/>
                <a:cs typeface="Century Gothic"/>
              </a:rPr>
              <a:t>with Financial Literacy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U.S</a:t>
            </a:r>
            <a:r>
              <a:rPr lang="en-US" sz="2000" dirty="0">
                <a:latin typeface="Century Gothic"/>
                <a:cs typeface="Century Gothic"/>
              </a:rPr>
              <a:t>. Government</a:t>
            </a:r>
          </a:p>
          <a:p>
            <a:r>
              <a:rPr lang="de-DE" sz="2000" dirty="0" smtClean="0">
                <a:latin typeface="Century Gothic"/>
                <a:cs typeface="Century Gothic"/>
              </a:rPr>
              <a:t>Fine </a:t>
            </a:r>
            <a:r>
              <a:rPr lang="de-DE" sz="2000" dirty="0">
                <a:latin typeface="Century Gothic"/>
                <a:cs typeface="Century Gothic"/>
              </a:rPr>
              <a:t>Arts</a:t>
            </a:r>
          </a:p>
          <a:p>
            <a:r>
              <a:rPr lang="de-DE" sz="2000" dirty="0" smtClean="0">
                <a:latin typeface="Century Gothic"/>
                <a:cs typeface="Century Gothic"/>
              </a:rPr>
              <a:t>Health </a:t>
            </a:r>
            <a:r>
              <a:rPr lang="de-DE" sz="2000" dirty="0">
                <a:latin typeface="Century Gothic"/>
                <a:cs typeface="Century Gothic"/>
              </a:rPr>
              <a:t>Opportunities through Physical Education (HOPE)</a:t>
            </a:r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STUDENTS ARE ONLY EXEMPT FROM THESE REQUIREMENTS IF THEY FINISH THE CAMBRIDGE CURRICULUM (7 AICE CLASSES) REQUIRED FOR THE AICE DIPLOMA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STUDENTS WILL EARN A FLDOE CAMBRIDGE DIPLOMA WITH THE COMPLETION OF THE CAMBRIDGE CURRICULUM. </a:t>
            </a:r>
            <a:endParaRPr lang="en-US" sz="2000" b="1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4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05" y="440554"/>
            <a:ext cx="1281242" cy="136005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Students must pass the following statewide assessments: </a:t>
            </a:r>
          </a:p>
          <a:p>
            <a:pPr lvl="1"/>
            <a:r>
              <a:rPr lang="en-US" dirty="0" smtClean="0"/>
              <a:t>Grade </a:t>
            </a:r>
            <a:r>
              <a:rPr lang="en-US" dirty="0"/>
              <a:t>10 ELA (or ACT/SAT concordant score) </a:t>
            </a:r>
          </a:p>
          <a:p>
            <a:pPr lvl="1"/>
            <a:r>
              <a:rPr lang="en-US" dirty="0" smtClean="0"/>
              <a:t>Algebra </a:t>
            </a:r>
            <a:r>
              <a:rPr lang="en-US" dirty="0"/>
              <a:t>I end-of-course (EOC) </a:t>
            </a:r>
          </a:p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must participate in the EOC assessments and the results constitute 30 percent of the final course grade. These assessments are in the following subjects: </a:t>
            </a:r>
          </a:p>
          <a:p>
            <a:pPr lvl="1"/>
            <a:r>
              <a:rPr lang="en-US" dirty="0" smtClean="0"/>
              <a:t>Biology </a:t>
            </a:r>
            <a:r>
              <a:rPr lang="en-US" dirty="0"/>
              <a:t>I </a:t>
            </a:r>
          </a:p>
          <a:p>
            <a:pPr lvl="1"/>
            <a:r>
              <a:rPr lang="en-US" dirty="0" smtClean="0"/>
              <a:t>Geometry </a:t>
            </a:r>
            <a:endParaRPr lang="en-US" dirty="0"/>
          </a:p>
          <a:p>
            <a:pPr lvl="1"/>
            <a:r>
              <a:rPr lang="en-US" dirty="0" smtClean="0"/>
              <a:t>U.S</a:t>
            </a:r>
            <a:r>
              <a:rPr lang="en-US" dirty="0"/>
              <a:t>. </a:t>
            </a:r>
            <a:r>
              <a:rPr lang="en-US" dirty="0" smtClean="0"/>
              <a:t>History  </a:t>
            </a:r>
            <a:endParaRPr lang="en-US" dirty="0"/>
          </a:p>
          <a:p>
            <a:pPr lvl="1"/>
            <a:r>
              <a:rPr lang="en-US" dirty="0" smtClean="0"/>
              <a:t>Algebra II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56491"/>
            <a:ext cx="650837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5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7634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Scholar and Merit Designations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859"/>
            <a:ext cx="7924801" cy="471893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u="sng" dirty="0" smtClean="0"/>
              <a:t>Scholar:</a:t>
            </a:r>
            <a:r>
              <a:rPr lang="en-US" sz="2600" dirty="0" smtClean="0"/>
              <a:t> In addition to standard diploma requirements…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1 Credit in Algebra 2 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1 Credit in Statistics or an equally rigorous mathematics course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1 Credit in Chemistry </a:t>
            </a:r>
            <a:r>
              <a:rPr lang="en-US" sz="2600" dirty="0"/>
              <a:t>or Physics or an equally </a:t>
            </a:r>
            <a:r>
              <a:rPr lang="en-US" sz="2600" dirty="0" smtClean="0"/>
              <a:t>rigorous course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2 credits in the same foreign language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1 credit of AP, IB, AICE or DE 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Pass EOC’s in Biology, Geometry, Algebra 2 and U.S. History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i="1" dirty="0"/>
              <a:t>*</a:t>
            </a:r>
            <a:r>
              <a:rPr lang="en-US" sz="2200" i="1" dirty="0" smtClean="0"/>
              <a:t>A </a:t>
            </a:r>
            <a:r>
              <a:rPr lang="en-US" sz="2200" i="1" dirty="0"/>
              <a:t>student is exempt from the Biology I or U.S. History assessment if the student is enrolled in an AP, IB or AICE Biology I or U.S. History course and the student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100" i="1" dirty="0" smtClean="0"/>
              <a:t>Takes </a:t>
            </a:r>
            <a:r>
              <a:rPr lang="en-US" sz="2100" i="1" dirty="0"/>
              <a:t>the respective AP, IB or AICE assessment; and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100" i="1" dirty="0" smtClean="0"/>
              <a:t>Earns </a:t>
            </a:r>
            <a:r>
              <a:rPr lang="en-US" sz="2100" i="1" dirty="0"/>
              <a:t>the minimum score to earn college credit. </a:t>
            </a:r>
            <a:endParaRPr lang="en-US" sz="2100" i="1" dirty="0" smtClean="0"/>
          </a:p>
          <a:p>
            <a:pPr marL="228600" lvl="1" indent="0">
              <a:lnSpc>
                <a:spcPct val="120000"/>
              </a:lnSpc>
              <a:buNone/>
            </a:pPr>
            <a:endParaRPr lang="en-US" sz="2100" i="1" u="sng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u="sng" dirty="0" smtClean="0"/>
              <a:t>Merit:</a:t>
            </a:r>
            <a:r>
              <a:rPr lang="en-US" sz="2600" dirty="0" smtClean="0"/>
              <a:t> In addition to standard diploma requirements…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smtClean="0"/>
              <a:t>Attain 1 or more industry certifications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131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Dual Enrollment &amp; Cambridge?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693892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 may start this summer.</a:t>
            </a:r>
          </a:p>
          <a:p>
            <a:r>
              <a:rPr lang="en-US" dirty="0" smtClean="0"/>
              <a:t>Can I earn my AA degree in Cambridge?</a:t>
            </a:r>
          </a:p>
          <a:p>
            <a:r>
              <a:rPr lang="en-US" dirty="0" smtClean="0"/>
              <a:t>How do you register for summer/fall Dual Enrollment courses?</a:t>
            </a:r>
            <a:endParaRPr lang="en-US" dirty="0"/>
          </a:p>
          <a:p>
            <a:pPr marL="800100" lvl="1" indent="-342900"/>
            <a:r>
              <a:rPr lang="en-US" sz="2000" dirty="0" smtClean="0"/>
              <a:t>Summer DE registration end of April</a:t>
            </a:r>
          </a:p>
          <a:p>
            <a:pPr marL="800100" lvl="1" indent="-342900"/>
            <a:r>
              <a:rPr lang="en-US" sz="2000" dirty="0" smtClean="0"/>
              <a:t>Fall DE registration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week of August</a:t>
            </a:r>
          </a:p>
          <a:p>
            <a:pPr marL="800100" lvl="1" indent="-342900"/>
            <a:r>
              <a:rPr lang="en-US" sz="2000" dirty="0" smtClean="0"/>
              <a:t>Must submit PHSC Application</a:t>
            </a:r>
          </a:p>
          <a:p>
            <a:pPr marL="800100" lvl="1" indent="-342900"/>
            <a:r>
              <a:rPr lang="en-US" sz="2000" dirty="0" smtClean="0"/>
              <a:t>Must pass PERT exam taken at PHSC</a:t>
            </a:r>
          </a:p>
          <a:p>
            <a:pPr marL="800100" lvl="1" indent="-342900"/>
            <a:r>
              <a:rPr lang="en-US" sz="2000" dirty="0" smtClean="0"/>
              <a:t>3.0 </a:t>
            </a:r>
            <a:r>
              <a:rPr lang="en-US" sz="2000" dirty="0" err="1" smtClean="0"/>
              <a:t>Unweighted</a:t>
            </a:r>
            <a:r>
              <a:rPr lang="en-US" sz="2000" dirty="0" smtClean="0"/>
              <a:t> GPA</a:t>
            </a:r>
          </a:p>
          <a:p>
            <a:pPr marL="800100" lvl="1" indent="-342900"/>
            <a:r>
              <a:rPr lang="en-US" sz="2000" dirty="0" smtClean="0"/>
              <a:t>Should currently be enrolled in </a:t>
            </a:r>
            <a:r>
              <a:rPr lang="en-US" sz="2000" dirty="0" err="1" smtClean="0"/>
              <a:t>Alg</a:t>
            </a:r>
            <a:r>
              <a:rPr lang="en-US" sz="2000" dirty="0" smtClean="0"/>
              <a:t> 2 Hon</a:t>
            </a:r>
          </a:p>
          <a:p>
            <a:pPr indent="0">
              <a:buNone/>
            </a:pPr>
            <a:r>
              <a:rPr lang="en-US" sz="2200" dirty="0" smtClean="0"/>
              <a:t>*Please check the PHS website for more information. </a:t>
            </a:r>
          </a:p>
          <a:p>
            <a:pPr lvl="1"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mbridgeCrest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38" y="406402"/>
            <a:ext cx="1281242" cy="1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6297</TotalTime>
  <Words>1636</Words>
  <Application>Microsoft Macintosh PowerPoint</Application>
  <PresentationFormat>On-screen Show (4:3)</PresentationFormat>
  <Paragraphs>260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Plaza</vt:lpstr>
      <vt:lpstr>PowerPoint Presentation</vt:lpstr>
      <vt:lpstr>Welcome</vt:lpstr>
      <vt:lpstr>Stay Informed…..</vt:lpstr>
      <vt:lpstr>FLDOE Standard Diploma Options &amp; Designations</vt:lpstr>
      <vt:lpstr>FLDOE AICE Standard Diploma  Graduation Requirements</vt:lpstr>
      <vt:lpstr>FLDOE AICE Exemptions </vt:lpstr>
      <vt:lpstr>Assessment Requirements</vt:lpstr>
      <vt:lpstr>Scholar and Merit Designations</vt:lpstr>
      <vt:lpstr>Dual Enrollment &amp; Cambridge? </vt:lpstr>
      <vt:lpstr>Online Courses</vt:lpstr>
      <vt:lpstr>State University Admissions</vt:lpstr>
      <vt:lpstr>SAT and ACT</vt:lpstr>
      <vt:lpstr>Important Notes for Upcoming Seniors </vt:lpstr>
      <vt:lpstr>Community Service  for Bright Futures </vt:lpstr>
      <vt:lpstr>Bright Futures Scholarship</vt:lpstr>
      <vt:lpstr>PowerPoint Presentation</vt:lpstr>
      <vt:lpstr>10th Grade Academic Courses</vt:lpstr>
      <vt:lpstr>11th Grade Academic Courses</vt:lpstr>
      <vt:lpstr>12th Grade Academic Courses</vt:lpstr>
      <vt:lpstr>Cambridge Elective Options</vt:lpstr>
      <vt:lpstr>Registration Timeline</vt:lpstr>
      <vt:lpstr>Program Highlights </vt:lpstr>
      <vt:lpstr>We thank you for being a part of our Cambridge Family!</vt:lpstr>
    </vt:vector>
  </TitlesOfParts>
  <Company>District School Board of Pasco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Del Valle</dc:creator>
  <cp:lastModifiedBy>Sarah Johansen</cp:lastModifiedBy>
  <cp:revision>80</cp:revision>
  <dcterms:created xsi:type="dcterms:W3CDTF">2015-02-23T17:56:11Z</dcterms:created>
  <dcterms:modified xsi:type="dcterms:W3CDTF">2016-02-03T14:27:57Z</dcterms:modified>
</cp:coreProperties>
</file>