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sldIdLst>
    <p:sldId id="256" r:id="rId5"/>
    <p:sldId id="261" r:id="rId6"/>
    <p:sldId id="262" r:id="rId7"/>
    <p:sldId id="258" r:id="rId8"/>
    <p:sldId id="259"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7"/>
    <p:restoredTop sz="94753"/>
  </p:normalViewPr>
  <p:slideViewPr>
    <p:cSldViewPr snapToGrid="0" snapToObjects="1">
      <p:cViewPr varScale="1">
        <p:scale>
          <a:sx n="81" d="100"/>
          <a:sy n="81" d="100"/>
        </p:scale>
        <p:origin x="70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3FD7E0-A407-6642-A001-13A66306DE28}" type="datetimeFigureOut">
              <a:rPr lang="en-US" smtClean="0"/>
              <a:t>8/25/2022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D5DDA-4350-6F41-8391-2EF5C2937225}" type="slidenum">
              <a:rPr lang="en-US" smtClean="0"/>
              <a:t>‹#›</a:t>
            </a:fld>
            <a:endParaRPr lang="en-US"/>
          </a:p>
        </p:txBody>
      </p:sp>
    </p:spTree>
    <p:extLst>
      <p:ext uri="{BB962C8B-B14F-4D97-AF65-F5344CB8AC3E}">
        <p14:creationId xmlns:p14="http://schemas.microsoft.com/office/powerpoint/2010/main" val="389778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AD5DDA-4350-6F41-8391-2EF5C2937225}" type="slidenum">
              <a:rPr lang="en-US" smtClean="0"/>
              <a:t>4</a:t>
            </a:fld>
            <a:endParaRPr lang="en-US"/>
          </a:p>
        </p:txBody>
      </p:sp>
    </p:spTree>
    <p:extLst>
      <p:ext uri="{BB962C8B-B14F-4D97-AF65-F5344CB8AC3E}">
        <p14:creationId xmlns:p14="http://schemas.microsoft.com/office/powerpoint/2010/main" val="1182579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59CBE77-C08E-9244-85BF-DC3FCC3ACFC7}" type="datetimeFigureOut">
              <a:rPr lang="en-US" smtClean="0"/>
              <a:t>8/25/2022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9576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CBE77-C08E-9244-85BF-DC3FCC3ACFC7}"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55119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659CBE77-C08E-9244-85BF-DC3FCC3ACFC7}" type="datetimeFigureOut">
              <a:rPr lang="en-US" smtClean="0"/>
              <a:t>8/25/2022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49635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9CBE77-C08E-9244-85BF-DC3FCC3ACFC7}"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277324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659CBE77-C08E-9244-85BF-DC3FCC3ACFC7}" type="datetimeFigureOut">
              <a:rPr lang="en-US" smtClean="0"/>
              <a:t>8/25/2022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292197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659CBE77-C08E-9244-85BF-DC3FCC3ACFC7}" type="datetimeFigureOut">
              <a:rPr lang="en-US" smtClean="0"/>
              <a:t>8/25/2022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4132690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659CBE77-C08E-9244-85BF-DC3FCC3ACFC7}" type="datetimeFigureOut">
              <a:rPr lang="en-US" smtClean="0"/>
              <a:t>8/25/2022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268251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9CBE77-C08E-9244-85BF-DC3FCC3ACFC7}" type="datetimeFigureOut">
              <a:rPr lang="en-US" smtClean="0"/>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184772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659CBE77-C08E-9244-85BF-DC3FCC3ACFC7}" type="datetimeFigureOut">
              <a:rPr lang="en-US" smtClean="0"/>
              <a:t>8/25/2022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80899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9CBE77-C08E-9244-85BF-DC3FCC3ACFC7}"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411133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659CBE77-C08E-9244-85BF-DC3FCC3ACFC7}" type="datetimeFigureOut">
              <a:rPr lang="en-US" smtClean="0"/>
              <a:t>8/25/2022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1B4C0ED6-AEBC-AD42-8F50-C455F422FBCA}" type="slidenum">
              <a:rPr lang="en-US" smtClean="0"/>
              <a:t>‹#›</a:t>
            </a:fld>
            <a:endParaRPr lang="en-US"/>
          </a:p>
        </p:txBody>
      </p:sp>
    </p:spTree>
    <p:extLst>
      <p:ext uri="{BB962C8B-B14F-4D97-AF65-F5344CB8AC3E}">
        <p14:creationId xmlns:p14="http://schemas.microsoft.com/office/powerpoint/2010/main" val="389100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659CBE77-C08E-9244-85BF-DC3FCC3ACFC7}" type="datetimeFigureOut">
              <a:rPr lang="en-US" smtClean="0"/>
              <a:t>8/25/2022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1B4C0ED6-AEBC-AD42-8F50-C455F422FBCA}" type="slidenum">
              <a:rPr lang="en-US" smtClean="0"/>
              <a:t>‹#›</a:t>
            </a:fld>
            <a:endParaRPr lang="en-US"/>
          </a:p>
        </p:txBody>
      </p:sp>
    </p:spTree>
    <p:extLst>
      <p:ext uri="{BB962C8B-B14F-4D97-AF65-F5344CB8AC3E}">
        <p14:creationId xmlns:p14="http://schemas.microsoft.com/office/powerpoint/2010/main" val="1639528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IJ4i0i28Ey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rPr>
              <a:t>Title I Annual Meeting</a:t>
            </a:r>
          </a:p>
        </p:txBody>
      </p:sp>
      <p:sp>
        <p:nvSpPr>
          <p:cNvPr id="3" name="Subtitle 2"/>
          <p:cNvSpPr>
            <a:spLocks noGrp="1"/>
          </p:cNvSpPr>
          <p:nvPr>
            <p:ph type="subTitle" idx="1"/>
          </p:nvPr>
        </p:nvSpPr>
        <p:spPr/>
        <p:txBody>
          <a:bodyPr/>
          <a:lstStyle/>
          <a:p>
            <a:r>
              <a:rPr lang="en-US" dirty="0">
                <a:solidFill>
                  <a:schemeClr val="tx1"/>
                </a:solidFill>
              </a:rPr>
              <a:t>2022-2023</a:t>
            </a:r>
          </a:p>
        </p:txBody>
      </p:sp>
    </p:spTree>
    <p:extLst>
      <p:ext uri="{BB962C8B-B14F-4D97-AF65-F5344CB8AC3E}">
        <p14:creationId xmlns:p14="http://schemas.microsoft.com/office/powerpoint/2010/main" val="69824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37B9-77A4-9245-B18D-35DEAAAFBAE6}"/>
              </a:ext>
            </a:extLst>
          </p:cNvPr>
          <p:cNvSpPr>
            <a:spLocks noGrp="1"/>
          </p:cNvSpPr>
          <p:nvPr>
            <p:ph type="title"/>
          </p:nvPr>
        </p:nvSpPr>
        <p:spPr/>
        <p:txBody>
          <a:bodyPr/>
          <a:lstStyle/>
          <a:p>
            <a:pPr algn="ctr"/>
            <a:r>
              <a:rPr lang="en-US" b="1" dirty="0">
                <a:solidFill>
                  <a:schemeClr val="tx1"/>
                </a:solidFill>
              </a:rPr>
              <a:t>Superintendent Message</a:t>
            </a:r>
          </a:p>
        </p:txBody>
      </p:sp>
      <p:sp>
        <p:nvSpPr>
          <p:cNvPr id="3" name="Content Placeholder 2">
            <a:extLst>
              <a:ext uri="{FF2B5EF4-FFF2-40B4-BE49-F238E27FC236}">
                <a16:creationId xmlns:a16="http://schemas.microsoft.com/office/drawing/2014/main" id="{D3550D7A-B674-EF4A-BFA2-AD448B025611}"/>
              </a:ext>
            </a:extLst>
          </p:cNvPr>
          <p:cNvSpPr>
            <a:spLocks noGrp="1"/>
          </p:cNvSpPr>
          <p:nvPr>
            <p:ph idx="1"/>
          </p:nvPr>
        </p:nvSpPr>
        <p:spPr/>
        <p:txBody>
          <a:bodyPr/>
          <a:lstStyle/>
          <a:p>
            <a:r>
              <a:rPr lang="en-US" u="sng" dirty="0">
                <a:hlinkClick r:id="rId2" tooltip="https://www.youtube.com/watch?v=IJ4i0i28Eyg"/>
              </a:rPr>
              <a:t>https://www.youtube.com/watch?v=IJ4i0i28Eyg</a:t>
            </a:r>
            <a:endParaRPr lang="en-US" dirty="0"/>
          </a:p>
        </p:txBody>
      </p:sp>
    </p:spTree>
    <p:extLst>
      <p:ext uri="{BB962C8B-B14F-4D97-AF65-F5344CB8AC3E}">
        <p14:creationId xmlns:p14="http://schemas.microsoft.com/office/powerpoint/2010/main" val="383922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39EEB-5432-B749-AEA0-8B164CE75139}"/>
              </a:ext>
            </a:extLst>
          </p:cNvPr>
          <p:cNvSpPr>
            <a:spLocks noGrp="1"/>
          </p:cNvSpPr>
          <p:nvPr>
            <p:ph type="title"/>
          </p:nvPr>
        </p:nvSpPr>
        <p:spPr>
          <a:xfrm>
            <a:off x="878305" y="2358189"/>
            <a:ext cx="3537284" cy="2466474"/>
          </a:xfrm>
        </p:spPr>
        <p:txBody>
          <a:bodyPr/>
          <a:lstStyle/>
          <a:p>
            <a:r>
              <a:rPr lang="en-US" b="1" dirty="0">
                <a:solidFill>
                  <a:schemeClr val="tx1"/>
                </a:solidFill>
              </a:rPr>
              <a:t>What is Title 1?</a:t>
            </a:r>
            <a:br>
              <a:rPr lang="en-US" dirty="0"/>
            </a:br>
            <a:endParaRPr lang="en-US" dirty="0"/>
          </a:p>
        </p:txBody>
      </p:sp>
      <p:sp>
        <p:nvSpPr>
          <p:cNvPr id="3" name="Content Placeholder 2">
            <a:extLst>
              <a:ext uri="{FF2B5EF4-FFF2-40B4-BE49-F238E27FC236}">
                <a16:creationId xmlns:a16="http://schemas.microsoft.com/office/drawing/2014/main" id="{E0817049-CBB1-5748-9019-8558FB4A2330}"/>
              </a:ext>
            </a:extLst>
          </p:cNvPr>
          <p:cNvSpPr>
            <a:spLocks noGrp="1"/>
          </p:cNvSpPr>
          <p:nvPr>
            <p:ph idx="1"/>
          </p:nvPr>
        </p:nvSpPr>
        <p:spPr>
          <a:xfrm>
            <a:off x="4644189" y="445168"/>
            <a:ext cx="6756131" cy="5606640"/>
          </a:xfrm>
        </p:spPr>
        <p:txBody>
          <a:bodyPr>
            <a:normAutofit fontScale="70000" lnSpcReduction="20000"/>
          </a:bodyPr>
          <a:lstStyle/>
          <a:p>
            <a:r>
              <a:rPr lang="en-US" dirty="0"/>
              <a:t>Title I is a federally-funded program available to select schools, based on the percentage of students eligible for free and reduced lunch. Title I funds are supplemental to district funds given to schools and are to be used to increase student achievement.</a:t>
            </a:r>
          </a:p>
          <a:p>
            <a:r>
              <a:rPr lang="en-US" dirty="0"/>
              <a:t>Title I serves all students and families in eligible public elementary schools through school-wide programs that provide additional instructional staff and other resources. </a:t>
            </a:r>
          </a:p>
          <a:p>
            <a:r>
              <a:rPr lang="en-US" dirty="0"/>
              <a:t>Title I requirements below:</a:t>
            </a:r>
          </a:p>
          <a:p>
            <a:pPr lvl="1"/>
            <a:r>
              <a:rPr lang="en-US" dirty="0"/>
              <a:t>A written Parent Involvement Policy.</a:t>
            </a:r>
          </a:p>
          <a:p>
            <a:pPr lvl="1"/>
            <a:r>
              <a:rPr lang="en-US" dirty="0"/>
              <a:t>Hold an annual meeting to inform parents of the school’s participation in the Title I program and their rights to be involved in the school, and about the requirements of Title I.</a:t>
            </a:r>
          </a:p>
          <a:p>
            <a:pPr lvl="1"/>
            <a:r>
              <a:rPr lang="en-US" dirty="0"/>
              <a:t>Jointly develop with parents a school-parent compact. The compact must state how parents, the entire school staff and students will share in the responsibility for improved student achievement and must be discussed during a parent/teacher conference.</a:t>
            </a:r>
          </a:p>
          <a:p>
            <a:pPr lvl="1"/>
            <a:r>
              <a:rPr lang="en-US" dirty="0"/>
              <a:t>Provide staff training on parent involvement.</a:t>
            </a:r>
          </a:p>
          <a:p>
            <a:pPr lvl="1"/>
            <a:r>
              <a:rPr lang="en-US" dirty="0"/>
              <a:t>Provide training and materials to help parents work with their children.</a:t>
            </a:r>
          </a:p>
          <a:p>
            <a:pPr lvl="1"/>
            <a:r>
              <a:rPr lang="en-US" dirty="0"/>
              <a:t>provide timely information to parents about the Title I program.</a:t>
            </a:r>
          </a:p>
          <a:p>
            <a:pPr lvl="1"/>
            <a:r>
              <a:rPr lang="en-US" dirty="0"/>
              <a:t>Provide (if requested) an opportunity for regular meetings to allow parents to participate (as appropriate) in decisions about their child’s education and respond to suggestions.</a:t>
            </a:r>
          </a:p>
          <a:p>
            <a:pPr lvl="1"/>
            <a:r>
              <a:rPr lang="en-US" dirty="0"/>
              <a:t>Ensure that information sent to parents is in a format and language, to the extent practicable, that parents can understand.</a:t>
            </a:r>
          </a:p>
          <a:p>
            <a:pPr lvl="1"/>
            <a:r>
              <a:rPr lang="en-US" dirty="0"/>
              <a:t>Coordinate with other agencies/programs.</a:t>
            </a:r>
          </a:p>
          <a:p>
            <a:endParaRPr lang="en-US" dirty="0"/>
          </a:p>
        </p:txBody>
      </p:sp>
    </p:spTree>
    <p:extLst>
      <p:ext uri="{BB962C8B-B14F-4D97-AF65-F5344CB8AC3E}">
        <p14:creationId xmlns:p14="http://schemas.microsoft.com/office/powerpoint/2010/main" val="2897425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46199"/>
          </a:xfrm>
        </p:spPr>
        <p:txBody>
          <a:bodyPr/>
          <a:lstStyle/>
          <a:p>
            <a:r>
              <a:rPr lang="en-US" dirty="0"/>
              <a:t>Curriculum</a:t>
            </a:r>
          </a:p>
        </p:txBody>
      </p:sp>
      <p:sp>
        <p:nvSpPr>
          <p:cNvPr id="3" name="Content Placeholder 2"/>
          <p:cNvSpPr>
            <a:spLocks noGrp="1"/>
          </p:cNvSpPr>
          <p:nvPr>
            <p:ph idx="1"/>
          </p:nvPr>
        </p:nvSpPr>
        <p:spPr>
          <a:xfrm>
            <a:off x="4523874" y="1003300"/>
            <a:ext cx="6829926" cy="5173663"/>
          </a:xfrm>
        </p:spPr>
        <p:txBody>
          <a:bodyPr>
            <a:normAutofit fontScale="70000" lnSpcReduction="20000"/>
          </a:bodyPr>
          <a:lstStyle/>
          <a:p>
            <a:pPr lvl="1"/>
            <a:r>
              <a:rPr lang="en-US" sz="1900" dirty="0"/>
              <a:t>AICE Program: Use of the Cambridge International Curriculum </a:t>
            </a:r>
          </a:p>
          <a:p>
            <a:pPr lvl="2"/>
            <a:r>
              <a:rPr lang="en-US" sz="1900" dirty="0"/>
              <a:t>A rigorous international diploma seeking program (honors level)</a:t>
            </a:r>
          </a:p>
          <a:p>
            <a:pPr lvl="1"/>
            <a:r>
              <a:rPr lang="en-US" sz="1900" dirty="0"/>
              <a:t>Social Studies: A variety of courses are offered to students (World History, American History, Economics, American Government, Geography, Psychology and Sociology).  All of these courses use the Florida State Standards. </a:t>
            </a:r>
          </a:p>
          <a:p>
            <a:pPr lvl="1"/>
            <a:r>
              <a:rPr lang="en-US" sz="1900" dirty="0"/>
              <a:t>Science: A variety of courses are offered to students (Anatomy and Physiology, Biology, Chemistry, Earth &amp; Space, Environmental, Forensic, Marine, and Physics).  All of these courses use the Florida Standards. </a:t>
            </a:r>
          </a:p>
          <a:p>
            <a:pPr lvl="1"/>
            <a:r>
              <a:rPr lang="en-US" sz="1900" dirty="0"/>
              <a:t>Math: A variety of courses are offered to students (Algebra, Geometry, Algebra 2, Probability and Statistics, AP Probability and Statistics Precalculus, AP Calculus, Advanced Math Topics). All of these courses use the Florida B.E.S.T. State Standards. </a:t>
            </a:r>
          </a:p>
          <a:p>
            <a:pPr lvl="1"/>
            <a:r>
              <a:rPr lang="en-US" sz="1900" dirty="0"/>
              <a:t>English Language Arts: A variety of courses are offered to students (AICE General Paper, English 1, English 2, and English 4). All of these courses use the Florida B.E.S.T. State Standards. </a:t>
            </a:r>
          </a:p>
          <a:p>
            <a:pPr lvl="1"/>
            <a:r>
              <a:rPr lang="en-US" sz="1900" dirty="0"/>
              <a:t>CTE Programs: PHS offers Agri Science Foundations, Veterinary Assisting, Electrical (Energy), Certified Nursing Assistant, and Business Education. All of these programs align with the approved industry certification curriculum. </a:t>
            </a:r>
          </a:p>
          <a:p>
            <a:pPr marL="457200" lvl="1" indent="0">
              <a:buNone/>
            </a:pPr>
            <a:endParaRPr lang="en-US" dirty="0"/>
          </a:p>
        </p:txBody>
      </p:sp>
      <p:sp>
        <p:nvSpPr>
          <p:cNvPr id="4" name="TextBox 3">
            <a:extLst>
              <a:ext uri="{FF2B5EF4-FFF2-40B4-BE49-F238E27FC236}">
                <a16:creationId xmlns:a16="http://schemas.microsoft.com/office/drawing/2014/main" id="{1558FA19-A6B3-F14B-AA7E-CD2BA225132C}"/>
              </a:ext>
            </a:extLst>
          </p:cNvPr>
          <p:cNvSpPr txBox="1"/>
          <p:nvPr/>
        </p:nvSpPr>
        <p:spPr>
          <a:xfrm>
            <a:off x="1118936" y="1684421"/>
            <a:ext cx="3092117" cy="477054"/>
          </a:xfrm>
          <a:prstGeom prst="rect">
            <a:avLst/>
          </a:prstGeom>
          <a:noFill/>
        </p:spPr>
        <p:txBody>
          <a:bodyPr wrap="square" rtlCol="0">
            <a:spAutoFit/>
          </a:bodyPr>
          <a:lstStyle/>
          <a:p>
            <a:pPr algn="ctr"/>
            <a:r>
              <a:rPr lang="en-US" sz="2500" dirty="0"/>
              <a:t>Curriculum</a:t>
            </a:r>
          </a:p>
        </p:txBody>
      </p:sp>
      <p:sp>
        <p:nvSpPr>
          <p:cNvPr id="5" name="TextBox 4">
            <a:extLst>
              <a:ext uri="{FF2B5EF4-FFF2-40B4-BE49-F238E27FC236}">
                <a16:creationId xmlns:a16="http://schemas.microsoft.com/office/drawing/2014/main" id="{A7B796D9-96C7-EE40-96D4-C4E4002D89CF}"/>
              </a:ext>
            </a:extLst>
          </p:cNvPr>
          <p:cNvSpPr txBox="1"/>
          <p:nvPr/>
        </p:nvSpPr>
        <p:spPr>
          <a:xfrm>
            <a:off x="838200" y="2346159"/>
            <a:ext cx="3589421" cy="2292935"/>
          </a:xfrm>
          <a:prstGeom prst="rect">
            <a:avLst/>
          </a:prstGeom>
          <a:noFill/>
        </p:spPr>
        <p:txBody>
          <a:bodyPr wrap="square" rtlCol="0">
            <a:spAutoFit/>
          </a:bodyPr>
          <a:lstStyle/>
          <a:p>
            <a:pPr algn="ctr"/>
            <a:r>
              <a:rPr lang="en-US" sz="2500" dirty="0"/>
              <a:t>Students will have the opportunity to be engaged</a:t>
            </a:r>
          </a:p>
          <a:p>
            <a:pPr algn="ctr"/>
            <a:r>
              <a:rPr lang="en-US" sz="2500" dirty="0"/>
              <a:t> with the following curriculum: </a:t>
            </a:r>
          </a:p>
          <a:p>
            <a:endParaRPr lang="en-US" dirty="0"/>
          </a:p>
        </p:txBody>
      </p:sp>
    </p:spTree>
    <p:extLst>
      <p:ext uri="{BB962C8B-B14F-4D97-AF65-F5344CB8AC3E}">
        <p14:creationId xmlns:p14="http://schemas.microsoft.com/office/powerpoint/2010/main" val="64757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31" y="1684421"/>
            <a:ext cx="3498979" cy="565484"/>
          </a:xfrm>
        </p:spPr>
        <p:txBody>
          <a:bodyPr>
            <a:normAutofit fontScale="90000"/>
          </a:bodyPr>
          <a:lstStyle/>
          <a:p>
            <a:r>
              <a:rPr lang="en-US" b="1" dirty="0">
                <a:solidFill>
                  <a:schemeClr val="tx1"/>
                </a:solidFill>
              </a:rPr>
              <a:t>Assessments</a:t>
            </a:r>
          </a:p>
        </p:txBody>
      </p:sp>
      <p:sp>
        <p:nvSpPr>
          <p:cNvPr id="3" name="Content Placeholder 2"/>
          <p:cNvSpPr>
            <a:spLocks noGrp="1"/>
          </p:cNvSpPr>
          <p:nvPr>
            <p:ph idx="1"/>
          </p:nvPr>
        </p:nvSpPr>
        <p:spPr>
          <a:xfrm>
            <a:off x="5118447" y="2454442"/>
            <a:ext cx="6281873" cy="3597366"/>
          </a:xfrm>
        </p:spPr>
        <p:txBody>
          <a:bodyPr/>
          <a:lstStyle/>
          <a:p>
            <a:pPr lvl="1"/>
            <a:r>
              <a:rPr lang="en-US" dirty="0"/>
              <a:t>Common Formative Assessments developed through each of the Professional Learning Communities. </a:t>
            </a:r>
          </a:p>
          <a:p>
            <a:pPr lvl="1"/>
            <a:r>
              <a:rPr lang="en-US" dirty="0"/>
              <a:t>District Designed Quarterly Checks</a:t>
            </a:r>
          </a:p>
          <a:p>
            <a:pPr lvl="1"/>
            <a:r>
              <a:rPr lang="en-US" dirty="0"/>
              <a:t>End-of-Course Exams (State and District)</a:t>
            </a:r>
          </a:p>
          <a:p>
            <a:pPr lvl="1"/>
            <a:r>
              <a:rPr lang="en-US" dirty="0"/>
              <a:t>AICE Exams (If applicable) </a:t>
            </a:r>
          </a:p>
          <a:p>
            <a:pPr lvl="1"/>
            <a:r>
              <a:rPr lang="en-US" dirty="0"/>
              <a:t>AP Exams (If applicable)</a:t>
            </a:r>
          </a:p>
          <a:p>
            <a:pPr lvl="1"/>
            <a:r>
              <a:rPr lang="en-US" dirty="0"/>
              <a:t>CTE Exams (If applicable)</a:t>
            </a:r>
          </a:p>
          <a:p>
            <a:pPr marL="457200" lvl="1" indent="0">
              <a:buNone/>
            </a:pPr>
            <a:endParaRPr lang="en-US" dirty="0"/>
          </a:p>
          <a:p>
            <a:pPr marL="457200" lvl="1" indent="0">
              <a:buNone/>
            </a:pPr>
            <a:r>
              <a:rPr lang="en-US" dirty="0"/>
              <a:t>*All exam results will be made available to students and parents. </a:t>
            </a:r>
          </a:p>
          <a:p>
            <a:pPr lvl="1"/>
            <a:endParaRPr lang="en-US" dirty="0"/>
          </a:p>
          <a:p>
            <a:pPr lvl="1"/>
            <a:endParaRPr lang="en-US" dirty="0"/>
          </a:p>
          <a:p>
            <a:endParaRPr lang="en-US" dirty="0"/>
          </a:p>
        </p:txBody>
      </p:sp>
      <p:sp>
        <p:nvSpPr>
          <p:cNvPr id="4" name="TextBox 3">
            <a:extLst>
              <a:ext uri="{FF2B5EF4-FFF2-40B4-BE49-F238E27FC236}">
                <a16:creationId xmlns:a16="http://schemas.microsoft.com/office/drawing/2014/main" id="{2792D3F1-F698-544F-8D4B-A4A4836B2FEF}"/>
              </a:ext>
            </a:extLst>
          </p:cNvPr>
          <p:cNvSpPr txBox="1"/>
          <p:nvPr/>
        </p:nvSpPr>
        <p:spPr>
          <a:xfrm>
            <a:off x="888631" y="2370221"/>
            <a:ext cx="3498980" cy="1523494"/>
          </a:xfrm>
          <a:prstGeom prst="rect">
            <a:avLst/>
          </a:prstGeom>
          <a:noFill/>
        </p:spPr>
        <p:txBody>
          <a:bodyPr wrap="square" rtlCol="0">
            <a:spAutoFit/>
          </a:bodyPr>
          <a:lstStyle/>
          <a:p>
            <a:pPr algn="ctr"/>
            <a:r>
              <a:rPr lang="en-US" sz="2500" dirty="0"/>
              <a:t>Students at PHS will take the following assessments:</a:t>
            </a:r>
          </a:p>
          <a:p>
            <a:endParaRPr lang="en-US" dirty="0"/>
          </a:p>
        </p:txBody>
      </p:sp>
    </p:spTree>
    <p:extLst>
      <p:ext uri="{BB962C8B-B14F-4D97-AF65-F5344CB8AC3E}">
        <p14:creationId xmlns:p14="http://schemas.microsoft.com/office/powerpoint/2010/main" val="107478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Communication</a:t>
            </a:r>
          </a:p>
        </p:txBody>
      </p:sp>
      <p:sp>
        <p:nvSpPr>
          <p:cNvPr id="3" name="Content Placeholder 2"/>
          <p:cNvSpPr>
            <a:spLocks noGrp="1"/>
          </p:cNvSpPr>
          <p:nvPr>
            <p:ph idx="1"/>
          </p:nvPr>
        </p:nvSpPr>
        <p:spPr/>
        <p:txBody>
          <a:bodyPr>
            <a:normAutofit/>
          </a:bodyPr>
          <a:lstStyle/>
          <a:p>
            <a:r>
              <a:rPr lang="en-US" dirty="0"/>
              <a:t>Pasco High School strives to create an environment that is welcoming to parents and allows many avenues for school to home communication. </a:t>
            </a:r>
          </a:p>
          <a:p>
            <a:pPr lvl="1"/>
            <a:r>
              <a:rPr lang="en-US" dirty="0"/>
              <a:t>Weekly Newsletters</a:t>
            </a:r>
          </a:p>
          <a:p>
            <a:pPr lvl="1"/>
            <a:r>
              <a:rPr lang="en-US" dirty="0"/>
              <a:t>Twitter Account (@</a:t>
            </a:r>
            <a:r>
              <a:rPr lang="en-US" dirty="0" err="1"/>
              <a:t>PHS_Principal</a:t>
            </a:r>
            <a:r>
              <a:rPr lang="en-US" dirty="0"/>
              <a:t>)</a:t>
            </a:r>
          </a:p>
          <a:p>
            <a:pPr lvl="1"/>
            <a:r>
              <a:rPr lang="en-US" dirty="0"/>
              <a:t>School Website (phs.pasco.k12.fl.us)</a:t>
            </a:r>
          </a:p>
          <a:p>
            <a:pPr lvl="1"/>
            <a:r>
              <a:rPr lang="en-US" dirty="0"/>
              <a:t>Weekly Phone Calls Home</a:t>
            </a:r>
          </a:p>
          <a:p>
            <a:pPr lvl="1"/>
            <a:r>
              <a:rPr lang="en-US" dirty="0"/>
              <a:t>Weekly Emails to parents</a:t>
            </a:r>
          </a:p>
          <a:p>
            <a:pPr lvl="1"/>
            <a:r>
              <a:rPr lang="en-US" dirty="0"/>
              <a:t>Email (24-Hour Response)</a:t>
            </a:r>
          </a:p>
          <a:p>
            <a:pPr lvl="1"/>
            <a:endParaRPr lang="en-US" dirty="0"/>
          </a:p>
          <a:p>
            <a:pPr marL="457200" lvl="1" indent="0">
              <a:buNone/>
            </a:pPr>
            <a:r>
              <a:rPr lang="en-US" dirty="0"/>
              <a:t>*Please do not hesitate to reach out to us with any questions or to </a:t>
            </a:r>
            <a:r>
              <a:rPr lang="en-US"/>
              <a:t>give feedback. </a:t>
            </a:r>
            <a:endParaRPr lang="en-US" dirty="0"/>
          </a:p>
        </p:txBody>
      </p:sp>
    </p:spTree>
    <p:extLst>
      <p:ext uri="{BB962C8B-B14F-4D97-AF65-F5344CB8AC3E}">
        <p14:creationId xmlns:p14="http://schemas.microsoft.com/office/powerpoint/2010/main" val="206110606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70187060449A4A8D7E6FAA2182BCD6" ma:contentTypeVersion="12" ma:contentTypeDescription="Create a new document." ma:contentTypeScope="" ma:versionID="e1090d37e4a97afd989f0cfcbb1753c9">
  <xsd:schema xmlns:xsd="http://www.w3.org/2001/XMLSchema" xmlns:xs="http://www.w3.org/2001/XMLSchema" xmlns:p="http://schemas.microsoft.com/office/2006/metadata/properties" xmlns:ns2="48f7b399-6b7f-4c43-b953-90e51342f267" xmlns:ns3="3a719068-7b9f-41c3-87f3-387daad5b4a5" targetNamespace="http://schemas.microsoft.com/office/2006/metadata/properties" ma:root="true" ma:fieldsID="ba9bec5f2aa33b44f39bf526e32367bb" ns2:_="" ns3:_="">
    <xsd:import namespace="48f7b399-6b7f-4c43-b953-90e51342f267"/>
    <xsd:import namespace="3a719068-7b9f-41c3-87f3-387daad5b4a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f7b399-6b7f-4c43-b953-90e51342f2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a719068-7b9f-41c3-87f3-387daad5b4a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B1EE21-C777-45DF-9B88-FE33E44EC95E}">
  <ds:schemaRefs>
    <ds:schemaRef ds:uri="http://schemas.microsoft.com/sharepoint/v3/contenttype/forms"/>
  </ds:schemaRefs>
</ds:datastoreItem>
</file>

<file path=customXml/itemProps2.xml><?xml version="1.0" encoding="utf-8"?>
<ds:datastoreItem xmlns:ds="http://schemas.openxmlformats.org/officeDocument/2006/customXml" ds:itemID="{97602153-4325-4520-A273-10E08D95C4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f7b399-6b7f-4c43-b953-90e51342f267"/>
    <ds:schemaRef ds:uri="3a719068-7b9f-41c3-87f3-387daad5b4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DD7456-B886-4F3C-B498-E797CC0E27DC}">
  <ds:schemaRefs>
    <ds:schemaRef ds:uri="http://schemas.microsoft.com/office/2006/documentManagement/types"/>
    <ds:schemaRef ds:uri="3a719068-7b9f-41c3-87f3-387daad5b4a5"/>
    <ds:schemaRef ds:uri="http://purl.org/dc/elements/1.1/"/>
    <ds:schemaRef ds:uri="http://schemas.microsoft.com/office/infopath/2007/PartnerControls"/>
    <ds:schemaRef ds:uri="http://purl.org/dc/terms/"/>
    <ds:schemaRef ds:uri="http://schemas.openxmlformats.org/package/2006/metadata/core-properties"/>
    <ds:schemaRef ds:uri="48f7b399-6b7f-4c43-b953-90e51342f267"/>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{33DCEA95-D3B5-0040-A269-09F92058A831}tf16401369</Template>
  <TotalTime>2210</TotalTime>
  <Words>662</Words>
  <Application>Microsoft Office PowerPoint</Application>
  <PresentationFormat>Widescreen</PresentationFormat>
  <Paragraphs>50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Calibri Light</vt:lpstr>
      <vt:lpstr>Rockwell</vt:lpstr>
      <vt:lpstr>Wingdings</vt:lpstr>
      <vt:lpstr>Atlas</vt:lpstr>
      <vt:lpstr>Title I Annual Meeting</vt:lpstr>
      <vt:lpstr>Superintendent Message</vt:lpstr>
      <vt:lpstr>What is Title 1? </vt:lpstr>
      <vt:lpstr>Curriculum</vt:lpstr>
      <vt:lpstr>Assessments</vt:lpstr>
      <vt:lpstr>Communication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Annual Meeting</dc:title>
  <dc:creator>Abigail Aurelia May</dc:creator>
  <cp:lastModifiedBy>Dawn Enright</cp:lastModifiedBy>
  <cp:revision>18</cp:revision>
  <cp:lastPrinted>2018-07-12T19:55:40Z</cp:lastPrinted>
  <dcterms:created xsi:type="dcterms:W3CDTF">2018-05-29T13:47:13Z</dcterms:created>
  <dcterms:modified xsi:type="dcterms:W3CDTF">2022-08-25T15:19:56Z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0x0101005470187060449A4A8D7E6FAA2182BCD6</vt:lpwstr>
  </property>
</Properties>
</file>